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2" r:id="rId12"/>
    <p:sldId id="270" r:id="rId13"/>
    <p:sldId id="271" r:id="rId14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1538"/>
    <a:srgbClr val="DEE6F3"/>
    <a:srgbClr val="4F48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6291"/>
  </p:normalViewPr>
  <p:slideViewPr>
    <p:cSldViewPr snapToGrid="0" snapToObjects="1">
      <p:cViewPr>
        <p:scale>
          <a:sx n="123" d="100"/>
          <a:sy n="123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deep kancherla" userId="2a102bdba13ec926" providerId="LiveId" clId="{4D819051-DB6A-43AC-882E-D3CD34229FF2}"/>
    <pc:docChg chg="modSld">
      <pc:chgData name="manideep kancherla" userId="2a102bdba13ec926" providerId="LiveId" clId="{4D819051-DB6A-43AC-882E-D3CD34229FF2}" dt="2022-05-12T04:01:32.208" v="175" actId="20577"/>
      <pc:docMkLst>
        <pc:docMk/>
      </pc:docMkLst>
      <pc:sldChg chg="modSp mod">
        <pc:chgData name="manideep kancherla" userId="2a102bdba13ec926" providerId="LiveId" clId="{4D819051-DB6A-43AC-882E-D3CD34229FF2}" dt="2022-05-12T03:54:54.531" v="24" actId="20577"/>
        <pc:sldMkLst>
          <pc:docMk/>
          <pc:sldMk cId="3820862448" sldId="256"/>
        </pc:sldMkLst>
        <pc:spChg chg="mod">
          <ac:chgData name="manideep kancherla" userId="2a102bdba13ec926" providerId="LiveId" clId="{4D819051-DB6A-43AC-882E-D3CD34229FF2}" dt="2022-05-12T03:54:54.531" v="24" actId="20577"/>
          <ac:spMkLst>
            <pc:docMk/>
            <pc:sldMk cId="3820862448" sldId="256"/>
            <ac:spMk id="3" creationId="{0701D9EF-BC07-2646-A4CA-C6CB254DE7FF}"/>
          </ac:spMkLst>
        </pc:spChg>
      </pc:sldChg>
      <pc:sldChg chg="modSp mod">
        <pc:chgData name="manideep kancherla" userId="2a102bdba13ec926" providerId="LiveId" clId="{4D819051-DB6A-43AC-882E-D3CD34229FF2}" dt="2022-05-12T03:56:19.238" v="43" actId="20577"/>
        <pc:sldMkLst>
          <pc:docMk/>
          <pc:sldMk cId="2340706881" sldId="261"/>
        </pc:sldMkLst>
        <pc:spChg chg="mod">
          <ac:chgData name="manideep kancherla" userId="2a102bdba13ec926" providerId="LiveId" clId="{4D819051-DB6A-43AC-882E-D3CD34229FF2}" dt="2022-05-12T03:56:19.238" v="43" actId="20577"/>
          <ac:spMkLst>
            <pc:docMk/>
            <pc:sldMk cId="2340706881" sldId="261"/>
            <ac:spMk id="6" creationId="{86FC2858-AF29-4F82-A1D4-699F64285160}"/>
          </ac:spMkLst>
        </pc:spChg>
      </pc:sldChg>
      <pc:sldChg chg="modSp mod">
        <pc:chgData name="manideep kancherla" userId="2a102bdba13ec926" providerId="LiveId" clId="{4D819051-DB6A-43AC-882E-D3CD34229FF2}" dt="2022-05-12T03:56:57.604" v="88" actId="20577"/>
        <pc:sldMkLst>
          <pc:docMk/>
          <pc:sldMk cId="918157642" sldId="262"/>
        </pc:sldMkLst>
        <pc:spChg chg="mod">
          <ac:chgData name="manideep kancherla" userId="2a102bdba13ec926" providerId="LiveId" clId="{4D819051-DB6A-43AC-882E-D3CD34229FF2}" dt="2022-05-12T03:56:57.604" v="88" actId="20577"/>
          <ac:spMkLst>
            <pc:docMk/>
            <pc:sldMk cId="918157642" sldId="262"/>
            <ac:spMk id="3" creationId="{53D52A49-2EB7-4B28-A250-1AC92789F9C5}"/>
          </ac:spMkLst>
        </pc:spChg>
      </pc:sldChg>
      <pc:sldChg chg="modSp mod">
        <pc:chgData name="manideep kancherla" userId="2a102bdba13ec926" providerId="LiveId" clId="{4D819051-DB6A-43AC-882E-D3CD34229FF2}" dt="2022-05-12T03:57:37.530" v="92" actId="20577"/>
        <pc:sldMkLst>
          <pc:docMk/>
          <pc:sldMk cId="1442108042" sldId="263"/>
        </pc:sldMkLst>
        <pc:spChg chg="mod">
          <ac:chgData name="manideep kancherla" userId="2a102bdba13ec926" providerId="LiveId" clId="{4D819051-DB6A-43AC-882E-D3CD34229FF2}" dt="2022-05-12T03:57:37.530" v="92" actId="20577"/>
          <ac:spMkLst>
            <pc:docMk/>
            <pc:sldMk cId="1442108042" sldId="263"/>
            <ac:spMk id="3" creationId="{20EF1E4F-22A7-47D2-B180-AD1C26960EDE}"/>
          </ac:spMkLst>
        </pc:spChg>
      </pc:sldChg>
      <pc:sldChg chg="modSp mod">
        <pc:chgData name="manideep kancherla" userId="2a102bdba13ec926" providerId="LiveId" clId="{4D819051-DB6A-43AC-882E-D3CD34229FF2}" dt="2022-05-12T03:57:53.278" v="93" actId="20577"/>
        <pc:sldMkLst>
          <pc:docMk/>
          <pc:sldMk cId="1340989484" sldId="264"/>
        </pc:sldMkLst>
        <pc:spChg chg="mod">
          <ac:chgData name="manideep kancherla" userId="2a102bdba13ec926" providerId="LiveId" clId="{4D819051-DB6A-43AC-882E-D3CD34229FF2}" dt="2022-05-12T03:57:53.278" v="93" actId="20577"/>
          <ac:spMkLst>
            <pc:docMk/>
            <pc:sldMk cId="1340989484" sldId="264"/>
            <ac:spMk id="3" creationId="{20EF1E4F-22A7-47D2-B180-AD1C26960EDE}"/>
          </ac:spMkLst>
        </pc:spChg>
      </pc:sldChg>
      <pc:sldChg chg="modSp mod">
        <pc:chgData name="manideep kancherla" userId="2a102bdba13ec926" providerId="LiveId" clId="{4D819051-DB6A-43AC-882E-D3CD34229FF2}" dt="2022-05-12T03:58:20.253" v="100" actId="20577"/>
        <pc:sldMkLst>
          <pc:docMk/>
          <pc:sldMk cId="3407199777" sldId="265"/>
        </pc:sldMkLst>
        <pc:spChg chg="mod">
          <ac:chgData name="manideep kancherla" userId="2a102bdba13ec926" providerId="LiveId" clId="{4D819051-DB6A-43AC-882E-D3CD34229FF2}" dt="2022-05-12T03:58:20.253" v="100" actId="20577"/>
          <ac:spMkLst>
            <pc:docMk/>
            <pc:sldMk cId="3407199777" sldId="265"/>
            <ac:spMk id="3" creationId="{7FAC5FFE-E46A-4F9F-A219-D3362DC95126}"/>
          </ac:spMkLst>
        </pc:spChg>
      </pc:sldChg>
      <pc:sldChg chg="modSp mod">
        <pc:chgData name="manideep kancherla" userId="2a102bdba13ec926" providerId="LiveId" clId="{4D819051-DB6A-43AC-882E-D3CD34229FF2}" dt="2022-05-12T04:01:32.208" v="175" actId="20577"/>
        <pc:sldMkLst>
          <pc:docMk/>
          <pc:sldMk cId="2861275018" sldId="270"/>
        </pc:sldMkLst>
        <pc:spChg chg="mod">
          <ac:chgData name="manideep kancherla" userId="2a102bdba13ec926" providerId="LiveId" clId="{4D819051-DB6A-43AC-882E-D3CD34229FF2}" dt="2022-05-12T04:01:32.208" v="175" actId="20577"/>
          <ac:spMkLst>
            <pc:docMk/>
            <pc:sldMk cId="2861275018" sldId="270"/>
            <ac:spMk id="3" creationId="{52186BEE-DB8C-40C9-B5B8-3EC6F4A7397A}"/>
          </ac:spMkLst>
        </pc:spChg>
      </pc:sldChg>
      <pc:sldChg chg="modSp mod">
        <pc:chgData name="manideep kancherla" userId="2a102bdba13ec926" providerId="LiveId" clId="{4D819051-DB6A-43AC-882E-D3CD34229FF2}" dt="2022-05-12T04:00:14.468" v="150" actId="20577"/>
        <pc:sldMkLst>
          <pc:docMk/>
          <pc:sldMk cId="2021616321" sldId="272"/>
        </pc:sldMkLst>
        <pc:spChg chg="mod">
          <ac:chgData name="manideep kancherla" userId="2a102bdba13ec926" providerId="LiveId" clId="{4D819051-DB6A-43AC-882E-D3CD34229FF2}" dt="2022-05-12T04:00:14.468" v="150" actId="20577"/>
          <ac:spMkLst>
            <pc:docMk/>
            <pc:sldMk cId="2021616321" sldId="272"/>
            <ac:spMk id="11" creationId="{7A26DE88-7372-649F-9B7C-0D11BC6893CC}"/>
          </ac:spMkLst>
        </pc:spChg>
        <pc:spChg chg="mod">
          <ac:chgData name="manideep kancherla" userId="2a102bdba13ec926" providerId="LiveId" clId="{4D819051-DB6A-43AC-882E-D3CD34229FF2}" dt="2022-05-12T03:59:36.091" v="145" actId="20577"/>
          <ac:spMkLst>
            <pc:docMk/>
            <pc:sldMk cId="2021616321" sldId="272"/>
            <ac:spMk id="19" creationId="{CB8F2220-354B-4A5E-A2FF-5AFCD091BF5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1E2A0-23C0-8249-AFF7-BFC9EF21C8A8}" type="datetimeFigureOut">
              <a:rPr lang="fr-FR" smtClean="0"/>
              <a:t>12/05/2022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D43B-7D32-D94B-8E73-2FA46F0322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133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versiteParis — Titre">
    <p:bg>
      <p:bgPr>
        <a:solidFill>
          <a:srgbClr val="8A1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9999" y="3420000"/>
            <a:ext cx="7777570" cy="54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Présentation</a:t>
            </a:r>
            <a:r>
              <a:rPr lang="en-US" dirty="0"/>
              <a:t> du (</a:t>
            </a:r>
            <a:r>
              <a:rPr lang="en-US" dirty="0" err="1"/>
              <a:t>mettre</a:t>
            </a:r>
            <a:r>
              <a:rPr lang="en-US" dirty="0"/>
              <a:t> date du jour)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288000" y="1080000"/>
            <a:ext cx="85695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360000"/>
            <a:ext cx="1855233" cy="540000"/>
          </a:xfrm>
          <a:prstGeom prst="rect">
            <a:avLst/>
          </a:prstGeom>
        </p:spPr>
      </p:pic>
      <p:sp>
        <p:nvSpPr>
          <p:cNvPr id="12" name="Titre 18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76000" cy="122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 </a:t>
            </a:r>
            <a:br>
              <a:rPr lang="fr-FR" dirty="0"/>
            </a:br>
            <a:r>
              <a:rPr lang="fr-FR" dirty="0"/>
              <a:t>en Lucida Sans</a:t>
            </a:r>
          </a:p>
        </p:txBody>
      </p:sp>
    </p:spTree>
    <p:extLst>
      <p:ext uri="{BB962C8B-B14F-4D97-AF65-F5344CB8AC3E}">
        <p14:creationId xmlns:p14="http://schemas.microsoft.com/office/powerpoint/2010/main" val="18763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– Image + texte fond couleur bord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92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texte 15"/>
          <p:cNvSpPr>
            <a:spLocks noGrp="1"/>
          </p:cNvSpPr>
          <p:nvPr>
            <p:ph type="body" sz="quarter" idx="18"/>
          </p:nvPr>
        </p:nvSpPr>
        <p:spPr>
          <a:xfrm>
            <a:off x="5235388" y="636587"/>
            <a:ext cx="3240000" cy="38703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800"/>
              </a:lnSpc>
              <a:buNone/>
              <a:defRPr sz="2200" b="1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9" name="Espace réservé pour une image  24"/>
          <p:cNvSpPr>
            <a:spLocks noGrp="1"/>
          </p:cNvSpPr>
          <p:nvPr>
            <p:ph type="pic" sz="quarter" idx="19" hasCustomPrompt="1"/>
          </p:nvPr>
        </p:nvSpPr>
        <p:spPr>
          <a:xfrm>
            <a:off x="-5224" y="0"/>
            <a:ext cx="457200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7596000" y="93432"/>
            <a:ext cx="1260000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fr-FR"/>
            </a:defPPr>
            <a:lvl1pPr marL="0" algn="l" defTabSz="685800" rtl="0" eaLnBrk="1" latinLnBrk="0" hangingPunct="1">
              <a:defRPr sz="700" b="1" kern="1200">
                <a:solidFill>
                  <a:schemeClr val="tx1"/>
                </a:solidFill>
                <a:latin typeface="Lucida Sans Normal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9510879-16A2-B440-ACFD-1D60DADFCF61}" type="slidenum">
              <a:rPr lang="fr-FR" smtClean="0"/>
              <a:pPr algn="r"/>
              <a:t>‹N°›</a:t>
            </a:fld>
            <a:endParaRPr lang="fr-FR" dirty="0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288000" y="360000"/>
            <a:ext cx="856956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7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Deux images V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4"/>
          <p:cNvSpPr>
            <a:spLocks noGrp="1"/>
          </p:cNvSpPr>
          <p:nvPr>
            <p:ph type="pic" sz="quarter" idx="19" hasCustomPrompt="1"/>
          </p:nvPr>
        </p:nvSpPr>
        <p:spPr>
          <a:xfrm>
            <a:off x="5659729" y="898550"/>
            <a:ext cx="2412000" cy="33443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  <p:sp>
        <p:nvSpPr>
          <p:cNvPr id="8" name="Espace réservé pour une image  24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92036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Deux image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4"/>
          <p:cNvSpPr>
            <a:spLocks noGrp="1"/>
          </p:cNvSpPr>
          <p:nvPr>
            <p:ph type="pic" sz="quarter" idx="19" hasCustomPrompt="1"/>
          </p:nvPr>
        </p:nvSpPr>
        <p:spPr>
          <a:xfrm>
            <a:off x="1079999" y="898550"/>
            <a:ext cx="2412000" cy="33443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  <p:sp>
        <p:nvSpPr>
          <p:cNvPr id="4" name="Espace réservé pour une image  24"/>
          <p:cNvSpPr>
            <a:spLocks noGrp="1"/>
          </p:cNvSpPr>
          <p:nvPr>
            <p:ph type="pic" sz="quarter" idx="18" hasCustomPrompt="1"/>
          </p:nvPr>
        </p:nvSpPr>
        <p:spPr>
          <a:xfrm>
            <a:off x="4564270" y="0"/>
            <a:ext cx="457200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915963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Texte fond couleur + contenu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4572000" cy="5143499"/>
          </a:xfrm>
          <a:prstGeom prst="rect">
            <a:avLst/>
          </a:prstGeom>
          <a:solidFill>
            <a:srgbClr val="91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8"/>
          </p:nvPr>
        </p:nvSpPr>
        <p:spPr>
          <a:xfrm>
            <a:off x="663388" y="636587"/>
            <a:ext cx="3240000" cy="38703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800"/>
              </a:lnSpc>
              <a:buNone/>
              <a:defRPr sz="2200" b="1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1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5217458" y="636587"/>
            <a:ext cx="3240000" cy="38703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Symbol" charset="2"/>
              <a:buChar char="⎯"/>
              <a:defRPr sz="12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288000" y="360000"/>
            <a:ext cx="856956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079999" y="93432"/>
            <a:ext cx="1725953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fr-FR"/>
            </a:defPPr>
            <a:lvl1pPr marL="0" algn="l" defTabSz="685800" rtl="0" eaLnBrk="1" latinLnBrk="0" hangingPunct="1">
              <a:defRPr sz="700" b="1" kern="1200">
                <a:solidFill>
                  <a:schemeClr val="tx1"/>
                </a:solidFill>
                <a:latin typeface="Lucida Sans Normal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UNIVERSITÉ DE PARIS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221086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40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– Image + texte fond couleur cor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FF6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15"/>
          <p:cNvSpPr>
            <a:spLocks noGrp="1"/>
          </p:cNvSpPr>
          <p:nvPr>
            <p:ph type="body" sz="quarter" idx="18"/>
          </p:nvPr>
        </p:nvSpPr>
        <p:spPr>
          <a:xfrm>
            <a:off x="5235388" y="636587"/>
            <a:ext cx="3240000" cy="38703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800"/>
              </a:lnSpc>
              <a:buNone/>
              <a:defRPr sz="2200" b="1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5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5458" y="636587"/>
            <a:ext cx="3240000" cy="38703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Symbol" charset="2"/>
              <a:buChar char="⎯"/>
              <a:defRPr sz="1200">
                <a:solidFill>
                  <a:schemeClr val="tx1"/>
                </a:solidFill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7596000" y="93432"/>
            <a:ext cx="1260000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fr-FR"/>
            </a:defPPr>
            <a:lvl1pPr marL="0" algn="l" defTabSz="685800" rtl="0" eaLnBrk="1" latinLnBrk="0" hangingPunct="1">
              <a:defRPr sz="700" b="1" kern="1200">
                <a:solidFill>
                  <a:schemeClr val="tx1"/>
                </a:solidFill>
                <a:latin typeface="Lucida Sans Normal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9510879-16A2-B440-ACFD-1D60DADFCF61}" type="slidenum">
              <a:rPr lang="fr-FR" smtClean="0"/>
              <a:pPr algn="r"/>
              <a:t>‹N°›</a:t>
            </a:fld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288000" y="360000"/>
            <a:ext cx="856956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090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Image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4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3627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 en arrière-plan</a:t>
            </a:r>
          </a:p>
        </p:txBody>
      </p:sp>
    </p:spTree>
    <p:extLst>
      <p:ext uri="{BB962C8B-B14F-4D97-AF65-F5344CB8AC3E}">
        <p14:creationId xmlns:p14="http://schemas.microsoft.com/office/powerpoint/2010/main" val="177788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versiteParis – Titre f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9999" y="3420000"/>
            <a:ext cx="7777570" cy="54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Présentation</a:t>
            </a:r>
            <a:r>
              <a:rPr lang="en-US" dirty="0"/>
              <a:t> du (</a:t>
            </a:r>
            <a:r>
              <a:rPr lang="en-US" dirty="0" err="1"/>
              <a:t>mettre</a:t>
            </a:r>
            <a:r>
              <a:rPr lang="en-US" dirty="0"/>
              <a:t> date du jour)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288000" y="1080000"/>
            <a:ext cx="856956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360000"/>
            <a:ext cx="1855234" cy="540000"/>
          </a:xfrm>
          <a:prstGeom prst="rect">
            <a:avLst/>
          </a:prstGeom>
        </p:spPr>
      </p:pic>
      <p:sp>
        <p:nvSpPr>
          <p:cNvPr id="11" name="Titre 18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76000" cy="122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fr-FR" dirty="0"/>
              <a:t>Titre de la présentation </a:t>
            </a:r>
            <a:br>
              <a:rPr lang="fr-FR" dirty="0"/>
            </a:br>
            <a:r>
              <a:rPr lang="fr-FR" dirty="0"/>
              <a:t>en Lucida Sans</a:t>
            </a:r>
          </a:p>
        </p:txBody>
      </p:sp>
    </p:spTree>
    <p:extLst>
      <p:ext uri="{BB962C8B-B14F-4D97-AF65-F5344CB8AC3E}">
        <p14:creationId xmlns:p14="http://schemas.microsoft.com/office/powerpoint/2010/main" val="109745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versiteParis — Sommaire">
    <p:bg>
      <p:bgPr>
        <a:solidFill>
          <a:srgbClr val="4F4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001" y="648000"/>
            <a:ext cx="2405490" cy="28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  <p:sp>
        <p:nvSpPr>
          <p:cNvPr id="8" name="Espace réservé du texte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79499" y="1440000"/>
            <a:ext cx="54000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 dirty="0"/>
              <a:t>01</a:t>
            </a:r>
          </a:p>
          <a:p>
            <a:pPr lvl="0"/>
            <a:r>
              <a:rPr lang="fr-FR" dirty="0"/>
              <a:t>02</a:t>
            </a:r>
          </a:p>
          <a:p>
            <a:pPr lvl="0"/>
            <a:r>
              <a:rPr lang="fr-FR" dirty="0"/>
              <a:t>03</a:t>
            </a:r>
          </a:p>
          <a:p>
            <a:pPr lvl="0"/>
            <a:r>
              <a:rPr lang="fr-FR" dirty="0"/>
              <a:t>04</a:t>
            </a:r>
          </a:p>
          <a:p>
            <a:pPr lvl="0"/>
            <a:r>
              <a:rPr lang="fr-FR" dirty="0"/>
              <a:t>05</a:t>
            </a:r>
          </a:p>
        </p:txBody>
      </p:sp>
      <p:sp>
        <p:nvSpPr>
          <p:cNvPr id="9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1886322" y="1440000"/>
            <a:ext cx="312495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FR" dirty="0"/>
              <a:t>Partie 2</a:t>
            </a:r>
          </a:p>
          <a:p>
            <a:pPr lvl="0"/>
            <a:r>
              <a:rPr lang="fr-FR" dirty="0"/>
              <a:t>Partie 3</a:t>
            </a:r>
          </a:p>
          <a:p>
            <a:pPr lvl="0"/>
            <a:r>
              <a:rPr lang="fr-FR" dirty="0"/>
              <a:t>Partie 4</a:t>
            </a:r>
          </a:p>
          <a:p>
            <a:pPr lvl="0"/>
            <a:r>
              <a:rPr lang="fr-FR" dirty="0"/>
              <a:t>Partie 5</a:t>
            </a:r>
          </a:p>
        </p:txBody>
      </p:sp>
      <p:sp>
        <p:nvSpPr>
          <p:cNvPr id="10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5359836" y="1440000"/>
            <a:ext cx="54000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 dirty="0"/>
              <a:t>01</a:t>
            </a:r>
          </a:p>
          <a:p>
            <a:pPr lvl="0"/>
            <a:r>
              <a:rPr lang="fr-FR" dirty="0"/>
              <a:t>02</a:t>
            </a:r>
          </a:p>
          <a:p>
            <a:pPr lvl="0"/>
            <a:r>
              <a:rPr lang="fr-FR" dirty="0"/>
              <a:t>03</a:t>
            </a:r>
          </a:p>
          <a:p>
            <a:pPr lvl="0"/>
            <a:r>
              <a:rPr lang="fr-FR" dirty="0"/>
              <a:t>04</a:t>
            </a:r>
          </a:p>
          <a:p>
            <a:pPr lvl="0"/>
            <a:r>
              <a:rPr lang="fr-FR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3144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Contenu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648000"/>
            <a:ext cx="7777569" cy="28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="0" cap="none" spc="0" baseline="0">
                <a:ln>
                  <a:noFill/>
                </a:ln>
                <a:solidFill>
                  <a:srgbClr val="92183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9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1865313"/>
            <a:ext cx="7778750" cy="25209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buFont typeface="Symbol" charset="2"/>
              <a:buChar char="⎯"/>
              <a:defRPr sz="1200" b="0" cap="none" spc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  <p:sp>
        <p:nvSpPr>
          <p:cNvPr id="10" name="Titre 37"/>
          <p:cNvSpPr>
            <a:spLocks noGrp="1"/>
          </p:cNvSpPr>
          <p:nvPr>
            <p:ph type="title" hasCustomPrompt="1"/>
          </p:nvPr>
        </p:nvSpPr>
        <p:spPr>
          <a:xfrm>
            <a:off x="1080000" y="1008000"/>
            <a:ext cx="7776000" cy="720000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4067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Contenu liste fond couleur">
    <p:bg>
      <p:bgPr>
        <a:solidFill>
          <a:srgbClr val="DEE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1080000"/>
            <a:ext cx="7778750" cy="33443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Symbol" charset="2"/>
              <a:buChar char="⎯"/>
              <a:defRPr sz="1200">
                <a:solidFill>
                  <a:schemeClr val="tx1"/>
                </a:solidFill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</p:spTree>
    <p:extLst>
      <p:ext uri="{BB962C8B-B14F-4D97-AF65-F5344CB8AC3E}">
        <p14:creationId xmlns:p14="http://schemas.microsoft.com/office/powerpoint/2010/main" val="188222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78779" y="1189048"/>
            <a:ext cx="2406712" cy="370140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Insérer texte </a:t>
            </a:r>
          </a:p>
        </p:txBody>
      </p:sp>
      <p:sp>
        <p:nvSpPr>
          <p:cNvPr id="7" name="Espace réservé pour une image  24"/>
          <p:cNvSpPr>
            <a:spLocks noGrp="1"/>
          </p:cNvSpPr>
          <p:nvPr>
            <p:ph type="pic" sz="quarter" idx="18" hasCustomPrompt="1"/>
          </p:nvPr>
        </p:nvSpPr>
        <p:spPr>
          <a:xfrm>
            <a:off x="4564270" y="0"/>
            <a:ext cx="457200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  <p:sp>
        <p:nvSpPr>
          <p:cNvPr id="8" name="Espace réservé du texte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001" y="648000"/>
            <a:ext cx="2405490" cy="28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aseline="0">
                <a:solidFill>
                  <a:srgbClr val="8A1538"/>
                </a:solidFill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fr-FR" dirty="0"/>
              <a:t>Titre de la partie</a:t>
            </a:r>
          </a:p>
        </p:txBody>
      </p:sp>
    </p:spTree>
    <p:extLst>
      <p:ext uri="{BB962C8B-B14F-4D97-AF65-F5344CB8AC3E}">
        <p14:creationId xmlns:p14="http://schemas.microsoft.com/office/powerpoint/2010/main" val="2113437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Contenu liste + image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  24"/>
          <p:cNvSpPr>
            <a:spLocks noGrp="1"/>
          </p:cNvSpPr>
          <p:nvPr>
            <p:ph type="pic" sz="quarter" idx="18" hasCustomPrompt="1"/>
          </p:nvPr>
        </p:nvSpPr>
        <p:spPr>
          <a:xfrm>
            <a:off x="4564270" y="0"/>
            <a:ext cx="457200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  <p:sp>
        <p:nvSpPr>
          <p:cNvPr id="6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1080000" y="1129553"/>
            <a:ext cx="2405492" cy="288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AppleSymbols" charset="0"/>
              <a:buChar char="⎻"/>
              <a:defRPr sz="12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</p:spTree>
    <p:extLst>
      <p:ext uri="{BB962C8B-B14F-4D97-AF65-F5344CB8AC3E}">
        <p14:creationId xmlns:p14="http://schemas.microsoft.com/office/powerpoint/2010/main" val="116875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Contenu lis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27569" y="2382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fr-FR"/>
              <a:t>12/03/2019</a:t>
            </a:r>
          </a:p>
        </p:txBody>
      </p:sp>
      <p:sp>
        <p:nvSpPr>
          <p:cNvPr id="8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1079999" y="1129553"/>
            <a:ext cx="3438712" cy="288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AppleSymbols" charset="0"/>
              <a:buChar char="⎻"/>
              <a:defRPr sz="12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  <p:sp>
        <p:nvSpPr>
          <p:cNvPr id="9" name="Espace réservé pour une image  24"/>
          <p:cNvSpPr>
            <a:spLocks noGrp="1"/>
          </p:cNvSpPr>
          <p:nvPr>
            <p:ph type="pic" sz="quarter" idx="19" hasCustomPrompt="1"/>
          </p:nvPr>
        </p:nvSpPr>
        <p:spPr>
          <a:xfrm>
            <a:off x="5645805" y="898550"/>
            <a:ext cx="2412000" cy="33443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31097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Image + contenu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4619093" y="1129553"/>
            <a:ext cx="3438712" cy="288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AppleSymbols" charset="0"/>
              <a:buChar char="⎻"/>
              <a:defRPr sz="12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  <p:sp>
        <p:nvSpPr>
          <p:cNvPr id="9" name="Espace réservé pour une image  24"/>
          <p:cNvSpPr>
            <a:spLocks noGrp="1"/>
          </p:cNvSpPr>
          <p:nvPr>
            <p:ph type="pic" sz="quarter" idx="19" hasCustomPrompt="1"/>
          </p:nvPr>
        </p:nvSpPr>
        <p:spPr>
          <a:xfrm>
            <a:off x="1079999" y="898550"/>
            <a:ext cx="2412000" cy="33443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168255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79998" y="1152000"/>
            <a:ext cx="7776001" cy="792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/>
              <a:t>Cliquez et modifiez le titre</a:t>
            </a:r>
            <a:endParaRPr lang="en-US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288000" y="360000"/>
            <a:ext cx="856956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221086" cy="216000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7596000" y="93432"/>
            <a:ext cx="1260000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fr-FR"/>
            </a:defPPr>
            <a:lvl1pPr marL="0" algn="l" defTabSz="685800" rtl="0" eaLnBrk="1" latinLnBrk="0" hangingPunct="1">
              <a:defRPr sz="700" b="1" kern="1200">
                <a:solidFill>
                  <a:schemeClr val="tx1"/>
                </a:solidFill>
                <a:latin typeface="Lucida Sans Normal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9510879-16A2-B440-ACFD-1D60DADFCF61}" type="slidenum">
              <a:rPr lang="fr-FR" smtClean="0"/>
              <a:pPr algn="r"/>
              <a:t>‹N°›</a:t>
            </a:fld>
            <a:endParaRPr lang="fr-FR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079999" y="93432"/>
            <a:ext cx="1725953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fr-FR"/>
            </a:defPPr>
            <a:lvl1pPr marL="0" algn="l" defTabSz="685800" rtl="0" eaLnBrk="1" latinLnBrk="0" hangingPunct="1">
              <a:defRPr sz="700" b="1" kern="1200">
                <a:solidFill>
                  <a:schemeClr val="tx1"/>
                </a:solidFill>
                <a:latin typeface="Lucida Sans Normal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UNIVERSITÉ DE PARIS</a:t>
            </a:r>
          </a:p>
        </p:txBody>
      </p:sp>
    </p:spTree>
    <p:extLst>
      <p:ext uri="{BB962C8B-B14F-4D97-AF65-F5344CB8AC3E}">
        <p14:creationId xmlns:p14="http://schemas.microsoft.com/office/powerpoint/2010/main" val="201333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Lucida Sans" charset="0"/>
          <a:ea typeface="Lucida Sans" charset="0"/>
          <a:cs typeface="Lucida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B62565F-DD4B-EE47-A230-9E5FAC487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999" y="3476787"/>
            <a:ext cx="4943988" cy="1157206"/>
          </a:xfrm>
        </p:spPr>
        <p:txBody>
          <a:bodyPr/>
          <a:lstStyle/>
          <a:p>
            <a:r>
              <a:rPr lang="fr-FR" sz="1100" dirty="0"/>
              <a:t>DIALLO Mamadou Yaya Chérif</a:t>
            </a:r>
          </a:p>
          <a:p>
            <a:r>
              <a:rPr lang="fr-FR" sz="1100" dirty="0"/>
              <a:t>KANCHERLA Manideep </a:t>
            </a:r>
            <a:r>
              <a:rPr lang="fr-FR" sz="1100" dirty="0" err="1"/>
              <a:t>Reddy</a:t>
            </a:r>
            <a:endParaRPr lang="fr-FR" sz="1100" dirty="0"/>
          </a:p>
          <a:p>
            <a:endParaRPr lang="fr-FR" sz="1100" dirty="0"/>
          </a:p>
          <a:p>
            <a:r>
              <a:rPr lang="fr-FR" sz="1100" dirty="0"/>
              <a:t>M1 – Vision &amp; Machine Intelligente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701D9EF-BC07-2646-A4CA-C6CB254D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357867"/>
            <a:ext cx="8594743" cy="1907109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Image Processing</a:t>
            </a:r>
            <a:br>
              <a:rPr lang="en-US" dirty="0"/>
            </a:br>
            <a:br>
              <a:rPr lang="en-US" dirty="0"/>
            </a:br>
            <a:r>
              <a:rPr lang="en-US" sz="2200" dirty="0"/>
              <a:t>Automated Coin Detection to Estimate the Total Value of the Coins in an Image Using OpenCV</a:t>
            </a:r>
            <a:br>
              <a:rPr lang="en-US" sz="2200" dirty="0"/>
            </a:b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3820862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15D5A3-7922-4B04-8E83-C4B6A4F0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3.Results and Discussion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AA0C26A6-A177-45F7-8E68-37074C850761}"/>
              </a:ext>
            </a:extLst>
          </p:cNvPr>
          <p:cNvSpPr txBox="1"/>
          <p:nvPr/>
        </p:nvSpPr>
        <p:spPr>
          <a:xfrm flipH="1">
            <a:off x="4888488" y="4119342"/>
            <a:ext cx="3480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11: </a:t>
            </a:r>
            <a:r>
              <a:rPr lang="en-GB" sz="900" i="1" dirty="0"/>
              <a:t>Image with the medium number of coins (490x490)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64230F49-7A39-4FC6-B80B-5A04ACC0535E}"/>
              </a:ext>
            </a:extLst>
          </p:cNvPr>
          <p:cNvSpPr txBox="1"/>
          <p:nvPr/>
        </p:nvSpPr>
        <p:spPr>
          <a:xfrm flipH="1">
            <a:off x="813233" y="4119342"/>
            <a:ext cx="3480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10:</a:t>
            </a:r>
            <a:r>
              <a:rPr lang="en-GB" sz="900" i="1" dirty="0"/>
              <a:t> Results – Image with smaller number of coins (500x500)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DCA348-A338-2EB0-1577-685C6D99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03" y="1284351"/>
            <a:ext cx="2666540" cy="28349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18C77F-1B33-3726-EB3E-4D6CC411E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2"/>
          <a:stretch/>
        </p:blipFill>
        <p:spPr>
          <a:xfrm>
            <a:off x="5257159" y="1284351"/>
            <a:ext cx="2866628" cy="2834991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707287A5-D68D-3C74-4AFB-FF1C9941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3.1. Results</a:t>
            </a:r>
          </a:p>
        </p:txBody>
      </p:sp>
    </p:spTree>
    <p:extLst>
      <p:ext uri="{BB962C8B-B14F-4D97-AF65-F5344CB8AC3E}">
        <p14:creationId xmlns:p14="http://schemas.microsoft.com/office/powerpoint/2010/main" val="2626868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15D5A3-7922-4B04-8E83-C4B6A4F0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3.Results and Discussion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CB8F2220-354B-4A5E-A2FF-5AFCD091BF54}"/>
              </a:ext>
            </a:extLst>
          </p:cNvPr>
          <p:cNvSpPr txBox="1"/>
          <p:nvPr/>
        </p:nvSpPr>
        <p:spPr>
          <a:xfrm flipH="1">
            <a:off x="5455404" y="4135501"/>
            <a:ext cx="35794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11: </a:t>
            </a:r>
            <a:r>
              <a:rPr lang="en-GB" sz="900" i="1" dirty="0"/>
              <a:t>Image with the most number of coins (900x900)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B8F1A9-41DF-CAC7-021A-90EA785C0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70" y="648001"/>
            <a:ext cx="3441342" cy="34875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5D8EE931-53CA-09B0-4C95-741F9123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3.2. Discussion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A26DE88-7372-649F-9B7C-0D11BC68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0000" y="1776711"/>
            <a:ext cx="4328907" cy="2381223"/>
          </a:xfrm>
        </p:spPr>
        <p:txBody>
          <a:bodyPr>
            <a:normAutofit/>
          </a:bodyPr>
          <a:lstStyle/>
          <a:p>
            <a:r>
              <a:rPr lang="en-GB" sz="1400" dirty="0"/>
              <a:t>Image with large number of coins experiencing difficulties</a:t>
            </a:r>
          </a:p>
          <a:p>
            <a:endParaRPr lang="en-GB" dirty="0"/>
          </a:p>
          <a:p>
            <a:r>
              <a:rPr lang="en-GB" sz="1400" dirty="0"/>
              <a:t>This may be due to:</a:t>
            </a:r>
          </a:p>
          <a:p>
            <a:endParaRPr lang="en-GB" sz="1400" dirty="0"/>
          </a:p>
          <a:p>
            <a:pPr lvl="1"/>
            <a:r>
              <a:rPr lang="en-GB" sz="1400" dirty="0"/>
              <a:t>Resolution of the image</a:t>
            </a:r>
          </a:p>
          <a:p>
            <a:pPr lvl="1"/>
            <a:r>
              <a:rPr lang="en-GB" sz="1400" dirty="0"/>
              <a:t>Coins too close to each other</a:t>
            </a:r>
          </a:p>
          <a:p>
            <a:pPr lvl="1"/>
            <a:r>
              <a:rPr lang="en-GB" sz="1400" dirty="0"/>
              <a:t>Difficulty in doing image processing</a:t>
            </a:r>
          </a:p>
          <a:p>
            <a:pPr marL="342900" lvl="1" indent="0">
              <a:buNone/>
            </a:pPr>
            <a:endParaRPr lang="en-GB" sz="2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61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15D5A3-7922-4B04-8E83-C4B6A4F0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Conclusion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186BEE-DB8C-40C9-B5B8-3EC6F4A739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0000" y="1756825"/>
            <a:ext cx="7857857" cy="2438050"/>
          </a:xfrm>
        </p:spPr>
        <p:txBody>
          <a:bodyPr>
            <a:normAutofit/>
          </a:bodyPr>
          <a:lstStyle/>
          <a:p>
            <a:r>
              <a:rPr lang="en-GB" dirty="0"/>
              <a:t>Elaborate a methodology to detect coins with the Circular Hough approach using canny edge detection and identifying the coin values using the radius of Hough circles</a:t>
            </a:r>
          </a:p>
          <a:p>
            <a:endParaRPr lang="en-GB" dirty="0"/>
          </a:p>
          <a:p>
            <a:r>
              <a:rPr lang="en-GB" dirty="0"/>
              <a:t>Identify limitations in detecting coins on an image containing large number of coins stacked together</a:t>
            </a:r>
          </a:p>
          <a:p>
            <a:endParaRPr lang="en-GB" dirty="0"/>
          </a:p>
          <a:p>
            <a:r>
              <a:rPr lang="en-GB" dirty="0"/>
              <a:t>Future work in the direction of addressing the limitations and testing more use cases, along with working with other coin detection approaches using neural networks, sensors etc.</a:t>
            </a:r>
          </a:p>
        </p:txBody>
      </p:sp>
    </p:spTree>
    <p:extLst>
      <p:ext uri="{BB962C8B-B14F-4D97-AF65-F5344CB8AC3E}">
        <p14:creationId xmlns:p14="http://schemas.microsoft.com/office/powerpoint/2010/main" val="2861275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15D5A3-7922-4B04-8E83-C4B6A4F0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608" y="2104217"/>
            <a:ext cx="8460784" cy="935065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GB" sz="5400" dirty="0"/>
              <a:t>Thank You For Your Attention !!!</a:t>
            </a:r>
          </a:p>
        </p:txBody>
      </p:sp>
    </p:spTree>
    <p:extLst>
      <p:ext uri="{BB962C8B-B14F-4D97-AF65-F5344CB8AC3E}">
        <p14:creationId xmlns:p14="http://schemas.microsoft.com/office/powerpoint/2010/main" val="150994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A1C700-1090-4307-A1AA-CD6E2633E7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B9055-0F78-4E75-BD77-25EFAE25A8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0000" y="1195905"/>
            <a:ext cx="7778750" cy="37583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600" dirty="0"/>
              <a:t>Introduction</a:t>
            </a:r>
          </a:p>
          <a:p>
            <a:pPr marL="0" indent="0">
              <a:buNone/>
            </a:pPr>
            <a:endParaRPr lang="en-GB" sz="1600" dirty="0"/>
          </a:p>
          <a:p>
            <a:pPr marL="228600" indent="-228600">
              <a:buAutoNum type="arabicPeriod"/>
            </a:pPr>
            <a:r>
              <a:rPr lang="en-GB" sz="1600" dirty="0"/>
              <a:t>Objectives</a:t>
            </a:r>
          </a:p>
          <a:p>
            <a:pPr marL="0" indent="0">
              <a:buNone/>
            </a:pPr>
            <a:endParaRPr lang="en-GB" sz="1600" dirty="0"/>
          </a:p>
          <a:p>
            <a:pPr marL="228600" indent="-228600">
              <a:buAutoNum type="arabicPeriod"/>
            </a:pPr>
            <a:r>
              <a:rPr lang="en-GB" sz="1600" dirty="0"/>
              <a:t>Materials &amp; Methodology</a:t>
            </a:r>
          </a:p>
          <a:p>
            <a:pPr marL="0" indent="0">
              <a:buNone/>
            </a:pPr>
            <a:r>
              <a:rPr lang="en-GB" sz="1600" dirty="0"/>
              <a:t>	2.1. Materials</a:t>
            </a:r>
          </a:p>
          <a:p>
            <a:pPr marL="0" indent="0">
              <a:buNone/>
            </a:pPr>
            <a:r>
              <a:rPr lang="en-GB" sz="1600" dirty="0"/>
              <a:t>	2.2. Image Processing</a:t>
            </a:r>
          </a:p>
          <a:p>
            <a:pPr marL="0" indent="0">
              <a:buNone/>
            </a:pPr>
            <a:r>
              <a:rPr lang="en-GB" sz="1600" dirty="0"/>
              <a:t>	2.3. Value Estimation</a:t>
            </a:r>
          </a:p>
          <a:p>
            <a:pPr marL="0" indent="0">
              <a:buNone/>
            </a:pPr>
            <a:endParaRPr lang="en-GB" sz="1600" dirty="0"/>
          </a:p>
          <a:p>
            <a:pPr marL="228600" indent="-228600">
              <a:buAutoNum type="arabicPeriod" startAt="3"/>
            </a:pPr>
            <a:r>
              <a:rPr lang="en-GB" sz="1600" dirty="0"/>
              <a:t>Results and Discussion</a:t>
            </a:r>
          </a:p>
          <a:p>
            <a:pPr marL="0" indent="0">
              <a:buNone/>
            </a:pPr>
            <a:r>
              <a:rPr lang="en-GB" sz="1600" dirty="0"/>
              <a:t>	3.1. Results</a:t>
            </a:r>
          </a:p>
          <a:p>
            <a:pPr marL="0" indent="0">
              <a:buNone/>
            </a:pPr>
            <a:r>
              <a:rPr lang="en-GB" sz="1600" dirty="0"/>
              <a:t>	3.2. Discussion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0519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1783306-E8CA-4BA8-A569-13E66708E005}"/>
              </a:ext>
            </a:extLst>
          </p:cNvPr>
          <p:cNvSpPr txBox="1">
            <a:spLocks/>
          </p:cNvSpPr>
          <p:nvPr/>
        </p:nvSpPr>
        <p:spPr>
          <a:xfrm>
            <a:off x="1080000" y="648000"/>
            <a:ext cx="7777569" cy="28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 cap="none" spc="0" baseline="0">
                <a:ln>
                  <a:noFill/>
                </a:ln>
                <a:solidFill>
                  <a:srgbClr val="92183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Introduction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FC2858-AF29-4F82-A1D4-699F64285160}"/>
              </a:ext>
            </a:extLst>
          </p:cNvPr>
          <p:cNvSpPr txBox="1">
            <a:spLocks/>
          </p:cNvSpPr>
          <p:nvPr/>
        </p:nvSpPr>
        <p:spPr>
          <a:xfrm>
            <a:off x="1078819" y="1334643"/>
            <a:ext cx="7778750" cy="2474213"/>
          </a:xfrm>
          <a:prstGeom prst="rect">
            <a:avLst/>
          </a:prstGeom>
        </p:spPr>
        <p:txBody>
          <a:bodyPr lIns="0" tIns="0" rIns="0" bIns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charset="2"/>
              <a:buChar char="⎯"/>
              <a:defRPr sz="1200" b="0" kern="1200" cap="none" spc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r>
              <a:rPr lang="en-GB" dirty="0"/>
              <a:t>Vital part of society since the ancient times</a:t>
            </a:r>
          </a:p>
          <a:p>
            <a:endParaRPr lang="en-GB" dirty="0"/>
          </a:p>
          <a:p>
            <a:r>
              <a:rPr lang="en-GB" dirty="0"/>
              <a:t>Shift towards electronic transactions -&gt; Eliminate the tedious task of counting coins</a:t>
            </a:r>
          </a:p>
          <a:p>
            <a:endParaRPr lang="en-GB" dirty="0"/>
          </a:p>
          <a:p>
            <a:r>
              <a:rPr lang="en-GB" dirty="0"/>
              <a:t>Not limited to coins</a:t>
            </a:r>
          </a:p>
          <a:p>
            <a:endParaRPr lang="en-GB" dirty="0"/>
          </a:p>
          <a:p>
            <a:r>
              <a:rPr lang="en-GB" dirty="0"/>
              <a:t>Huge array of techniques and approaches: Artificial neural networks, Heuristics approach, sensors etc.</a:t>
            </a:r>
          </a:p>
          <a:p>
            <a:endParaRPr lang="en-GB" dirty="0"/>
          </a:p>
          <a:p>
            <a:r>
              <a:rPr lang="en-GB" dirty="0"/>
              <a:t> Our Approach: Circular Hough approach using canny edge to detect edges and estimating the coin values based on circle radii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70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A3D26-B36C-43C7-926B-B56B159BA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2200" dirty="0"/>
              <a:t>1.Objectives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52A49-2EB7-4B28-A250-1AC92789F9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0000" y="1497376"/>
            <a:ext cx="7778750" cy="2148748"/>
          </a:xfrm>
        </p:spPr>
        <p:txBody>
          <a:bodyPr>
            <a:normAutofit/>
          </a:bodyPr>
          <a:lstStyle/>
          <a:p>
            <a:r>
              <a:rPr lang="en-GB" dirty="0"/>
              <a:t>To implement our approach:</a:t>
            </a:r>
          </a:p>
          <a:p>
            <a:endParaRPr lang="en-GB" dirty="0"/>
          </a:p>
          <a:p>
            <a:pPr lvl="1"/>
            <a:r>
              <a:rPr lang="en-GB" sz="1200" dirty="0"/>
              <a:t>Develop an effective methodology for Circular Hough transform</a:t>
            </a:r>
          </a:p>
          <a:p>
            <a:pPr lvl="1"/>
            <a:r>
              <a:rPr lang="en-GB" sz="1200" dirty="0"/>
              <a:t>Develop a method to estimate the coin values using radius of the detected circles</a:t>
            </a:r>
          </a:p>
          <a:p>
            <a:endParaRPr lang="en-GB" dirty="0"/>
          </a:p>
          <a:p>
            <a:r>
              <a:rPr lang="en-GB" dirty="0"/>
              <a:t>Discover other usable approaches and add further functionalities</a:t>
            </a:r>
          </a:p>
          <a:p>
            <a:endParaRPr lang="en-GB" dirty="0"/>
          </a:p>
          <a:p>
            <a:r>
              <a:rPr lang="en-GB" dirty="0"/>
              <a:t>Understanding our limitations at the end in order to further optimize our proposed approach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15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451CA6-5D6E-4B41-B228-84A1A5985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2200" dirty="0"/>
              <a:t>2.Materials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F1E4F-22A7-47D2-B180-AD1C26960E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8029" y="1696270"/>
            <a:ext cx="4489166" cy="2725913"/>
          </a:xfrm>
        </p:spPr>
        <p:txBody>
          <a:bodyPr>
            <a:normAutofit fontScale="70000" lnSpcReduction="20000"/>
          </a:bodyPr>
          <a:lstStyle/>
          <a:p>
            <a:r>
              <a:rPr lang="en-GB" sz="1700" dirty="0"/>
              <a:t>Laptop Specifications:</a:t>
            </a:r>
          </a:p>
          <a:p>
            <a:endParaRPr lang="en-GB" dirty="0"/>
          </a:p>
          <a:p>
            <a:pPr lvl="1"/>
            <a:r>
              <a:rPr lang="en-GB" sz="1400" dirty="0"/>
              <a:t>AMD </a:t>
            </a:r>
            <a:r>
              <a:rPr lang="en-GB" sz="1400" dirty="0" err="1"/>
              <a:t>Ryzen</a:t>
            </a:r>
            <a:r>
              <a:rPr lang="en-GB" sz="1400" dirty="0"/>
              <a:t> 7 4800H with Radeon Graphics 2.90 GHz</a:t>
            </a:r>
          </a:p>
          <a:p>
            <a:pPr lvl="1"/>
            <a:r>
              <a:rPr lang="en-GB" sz="1400" dirty="0"/>
              <a:t>16,0 GB RAM (15,4 GB usable)</a:t>
            </a:r>
          </a:p>
          <a:p>
            <a:pPr marL="342900" lvl="1" indent="0">
              <a:buNone/>
            </a:pPr>
            <a:endParaRPr lang="en-GB" dirty="0"/>
          </a:p>
          <a:p>
            <a:r>
              <a:rPr lang="en-GB" sz="1700" dirty="0"/>
              <a:t>IDE: Visual Studio using OpenCV</a:t>
            </a:r>
          </a:p>
          <a:p>
            <a:endParaRPr lang="en-GB" sz="1700" dirty="0"/>
          </a:p>
          <a:p>
            <a:r>
              <a:rPr lang="en-GB" sz="1700" dirty="0"/>
              <a:t>Language: C++</a:t>
            </a:r>
          </a:p>
          <a:p>
            <a:endParaRPr lang="en-GB" sz="1700" dirty="0"/>
          </a:p>
          <a:p>
            <a:r>
              <a:rPr lang="en-GB" sz="1700" dirty="0"/>
              <a:t>Three different images with an increasing number of coins in each image</a:t>
            </a:r>
          </a:p>
          <a:p>
            <a:endParaRPr lang="en-GB" sz="1700" dirty="0"/>
          </a:p>
          <a:p>
            <a:r>
              <a:rPr lang="en-GB" sz="1700" dirty="0"/>
              <a:t>Methodology demonstrated using the cleanest image with 8 coins </a:t>
            </a:r>
          </a:p>
          <a:p>
            <a:endParaRPr lang="en-GB" sz="1700" dirty="0"/>
          </a:p>
          <a:p>
            <a:endParaRPr lang="en-GB" sz="1700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90A24F-AD32-4148-B89F-14C34E8E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2.1. Materials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DB8E3-DCBA-40EF-BECF-3953C7EB0951}"/>
              </a:ext>
            </a:extLst>
          </p:cNvPr>
          <p:cNvSpPr txBox="1"/>
          <p:nvPr/>
        </p:nvSpPr>
        <p:spPr>
          <a:xfrm flipH="1">
            <a:off x="5767931" y="4289918"/>
            <a:ext cx="2767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1:</a:t>
            </a:r>
            <a:r>
              <a:rPr lang="en-GB" sz="900" i="1" dirty="0"/>
              <a:t> Images used to implement our approach</a:t>
            </a:r>
          </a:p>
        </p:txBody>
      </p:sp>
      <p:pic>
        <p:nvPicPr>
          <p:cNvPr id="8" name="Image 7" descr="Une image contenant alimentation, intérieur, plusieurs&#10;&#10;Description générée automatiquement">
            <a:extLst>
              <a:ext uri="{FF2B5EF4-FFF2-40B4-BE49-F238E27FC236}">
                <a16:creationId xmlns:a16="http://schemas.microsoft.com/office/drawing/2014/main" id="{97F7A07B-5C46-3769-CD58-4AB467D6D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81" y="2434400"/>
            <a:ext cx="1824319" cy="1854606"/>
          </a:xfrm>
          <a:prstGeom prst="rect">
            <a:avLst/>
          </a:prstGeom>
        </p:spPr>
      </p:pic>
      <p:pic>
        <p:nvPicPr>
          <p:cNvPr id="10" name="Image 9" descr="Une image contenant pièce de monnaie, objet&#10;&#10;Description générée automatiquement">
            <a:extLst>
              <a:ext uri="{FF2B5EF4-FFF2-40B4-BE49-F238E27FC236}">
                <a16:creationId xmlns:a16="http://schemas.microsoft.com/office/drawing/2014/main" id="{9D1A72D5-B627-95B7-57AE-21AC55A0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666" y="914367"/>
            <a:ext cx="1432439" cy="144803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EC36868-55E3-DFA4-59A3-132C26E4B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841" y="914367"/>
            <a:ext cx="1432439" cy="14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08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451CA6-5D6E-4B41-B228-84A1A5985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2200" dirty="0"/>
              <a:t>2.Materials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F1E4F-22A7-47D2-B180-AD1C26960E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8406" y="1922287"/>
            <a:ext cx="4795119" cy="176631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Convert to Gray</a:t>
            </a:r>
          </a:p>
          <a:p>
            <a:endParaRPr lang="en-GB" dirty="0"/>
          </a:p>
          <a:p>
            <a:pPr lvl="1"/>
            <a:r>
              <a:rPr lang="en-GB" sz="1100" dirty="0"/>
              <a:t>To simplify the algorithm and computational demands by providing less information for each pixel</a:t>
            </a:r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Median filtering</a:t>
            </a:r>
          </a:p>
          <a:p>
            <a:endParaRPr lang="en-GB" dirty="0"/>
          </a:p>
          <a:p>
            <a:pPr lvl="1"/>
            <a:r>
              <a:rPr lang="en-GB" sz="1100" dirty="0"/>
              <a:t>To filter out noise and smoothen the image by using the median of the neighbouring pixels</a:t>
            </a:r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90A24F-AD32-4148-B89F-14C34E8E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2.2. Image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DB8E3-DCBA-40EF-BECF-3953C7EB0951}"/>
              </a:ext>
            </a:extLst>
          </p:cNvPr>
          <p:cNvSpPr txBox="1"/>
          <p:nvPr/>
        </p:nvSpPr>
        <p:spPr>
          <a:xfrm flipH="1">
            <a:off x="5566781" y="4779054"/>
            <a:ext cx="2767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3: </a:t>
            </a:r>
            <a:r>
              <a:rPr lang="en-GB" sz="900" i="1" dirty="0"/>
              <a:t>Image after median filtering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20A54-D2BD-499F-A85C-22A3A85F1046}"/>
              </a:ext>
            </a:extLst>
          </p:cNvPr>
          <p:cNvSpPr txBox="1"/>
          <p:nvPr/>
        </p:nvSpPr>
        <p:spPr>
          <a:xfrm flipH="1">
            <a:off x="5566781" y="2438105"/>
            <a:ext cx="2767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2:</a:t>
            </a:r>
            <a:r>
              <a:rPr lang="en-GB" sz="900" i="1" dirty="0"/>
              <a:t> Image converted to </a:t>
            </a:r>
            <a:r>
              <a:rPr lang="en-GB" sz="900" i="1" dirty="0" err="1"/>
              <a:t>gray</a:t>
            </a:r>
            <a:endParaRPr lang="en-GB" sz="900" i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6AA48E-6C63-0C25-D124-CD3FF3A3E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294" y="449978"/>
            <a:ext cx="1944795" cy="20482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CF73DE-56CD-10E4-EB5B-EDFEA4A9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440" y="2668937"/>
            <a:ext cx="2008499" cy="213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9845AF-7993-4F12-B141-73D2AB7B8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2.Materials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C5FFE-E46A-4F9F-A219-D3362DC951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99" y="1865312"/>
            <a:ext cx="4195091" cy="1869779"/>
          </a:xfrm>
        </p:spPr>
        <p:txBody>
          <a:bodyPr>
            <a:normAutofit fontScale="62500" lnSpcReduction="20000"/>
          </a:bodyPr>
          <a:lstStyle/>
          <a:p>
            <a:r>
              <a:rPr lang="en-GB" sz="2000" dirty="0"/>
              <a:t>Morphological operation to process images based on shapes</a:t>
            </a:r>
          </a:p>
          <a:p>
            <a:endParaRPr lang="en-GB" dirty="0"/>
          </a:p>
          <a:p>
            <a:pPr lvl="1"/>
            <a:r>
              <a:rPr lang="en-GB" sz="1600" dirty="0"/>
              <a:t>Erosion: Erodes the boundaries of the foreground object and diminishes the features of an image</a:t>
            </a:r>
          </a:p>
          <a:p>
            <a:pPr lvl="1"/>
            <a:r>
              <a:rPr lang="en-GB" sz="1600" dirty="0"/>
              <a:t>Dilation: Increases the object area and accentuates the features</a:t>
            </a:r>
          </a:p>
          <a:p>
            <a:pPr lvl="1"/>
            <a:endParaRPr lang="en-GB" dirty="0"/>
          </a:p>
          <a:p>
            <a:r>
              <a:rPr lang="en-GB" sz="2000" dirty="0"/>
              <a:t>Normalization</a:t>
            </a:r>
          </a:p>
          <a:p>
            <a:endParaRPr lang="en-GB" sz="2000" dirty="0"/>
          </a:p>
          <a:p>
            <a:pPr lvl="1"/>
            <a:r>
              <a:rPr lang="en-GB" dirty="0"/>
              <a:t>To change the intensity level of pixels and get a better contrast in images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B8F7D-7FE6-4EDD-BE78-056E9206513D}"/>
              </a:ext>
            </a:extLst>
          </p:cNvPr>
          <p:cNvSpPr txBox="1"/>
          <p:nvPr/>
        </p:nvSpPr>
        <p:spPr>
          <a:xfrm flipH="1">
            <a:off x="5958181" y="4949140"/>
            <a:ext cx="2767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5:</a:t>
            </a:r>
            <a:r>
              <a:rPr lang="en-GB" sz="900" i="1" dirty="0"/>
              <a:t> Image after Normalization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8C20C5D0-4F02-A4EA-B5C2-645FB410C292}"/>
              </a:ext>
            </a:extLst>
          </p:cNvPr>
          <p:cNvSpPr txBox="1"/>
          <p:nvPr/>
        </p:nvSpPr>
        <p:spPr>
          <a:xfrm flipH="1">
            <a:off x="5958181" y="2571750"/>
            <a:ext cx="2767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4:</a:t>
            </a:r>
            <a:r>
              <a:rPr lang="en-GB" sz="900" i="1" dirty="0"/>
              <a:t> Image after Morphological operations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5A47156-F81B-62B9-5E0F-4FAB5803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2.2. Image Processing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884F32-AF5C-267C-E8EF-C6FABFA3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02" y="374777"/>
            <a:ext cx="2119176" cy="22503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C81EFA-8639-FE26-C3C4-9321A1EC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30" y="2802582"/>
            <a:ext cx="2021919" cy="21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9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3D7F4-D0D5-43A5-871A-5A4A4EE49D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99" y="1865313"/>
            <a:ext cx="4258186" cy="2133250"/>
          </a:xfrm>
        </p:spPr>
        <p:txBody>
          <a:bodyPr>
            <a:normAutofit fontScale="92500" lnSpcReduction="10000"/>
          </a:bodyPr>
          <a:lstStyle/>
          <a:p>
            <a:r>
              <a:rPr lang="en-GB" sz="1400" dirty="0"/>
              <a:t>Canny Edge Detection</a:t>
            </a:r>
          </a:p>
          <a:p>
            <a:endParaRPr lang="en-GB" sz="1400" dirty="0"/>
          </a:p>
          <a:p>
            <a:pPr lvl="1"/>
            <a:r>
              <a:rPr lang="en-GB" sz="1400" dirty="0"/>
              <a:t>Developed by John F. Canny in 1986, it is an edge detection operator that uses a multi-stage algorithm to detects wide range of edges</a:t>
            </a:r>
          </a:p>
          <a:p>
            <a:pPr lvl="1"/>
            <a:endParaRPr lang="en-GB" sz="1400" dirty="0"/>
          </a:p>
          <a:p>
            <a:r>
              <a:rPr lang="en-GB" sz="1400" dirty="0"/>
              <a:t>Circular Hough Transformation</a:t>
            </a:r>
          </a:p>
          <a:p>
            <a:endParaRPr lang="en-GB" sz="1400" dirty="0"/>
          </a:p>
          <a:p>
            <a:pPr lvl="1"/>
            <a:r>
              <a:rPr lang="en-GB" sz="1400" dirty="0"/>
              <a:t>Used to find circles in an image and is represented by it’s centre and radius r of the circle</a:t>
            </a:r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2952A9A-0512-C6FB-FEDD-423CDC78A0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648000"/>
            <a:ext cx="7777569" cy="288000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2.Materials and Methodology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B5A13EB-14D6-A257-CA68-AEBD5F26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2.2. Image Processing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932F87A-E1B7-893F-F4C6-D54322691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63" y="377926"/>
            <a:ext cx="2029802" cy="2133250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EA469BD1-0647-BDD6-FDF5-3D49170EF8C0}"/>
              </a:ext>
            </a:extLst>
          </p:cNvPr>
          <p:cNvSpPr txBox="1"/>
          <p:nvPr/>
        </p:nvSpPr>
        <p:spPr>
          <a:xfrm flipH="1">
            <a:off x="5703969" y="4917090"/>
            <a:ext cx="3124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7:</a:t>
            </a:r>
            <a:r>
              <a:rPr lang="en-GB" sz="900" i="1" dirty="0"/>
              <a:t> Image after Circular Hough transformation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32975E8-15FC-27D5-0135-B7CF1ED3F6AC}"/>
              </a:ext>
            </a:extLst>
          </p:cNvPr>
          <p:cNvSpPr txBox="1"/>
          <p:nvPr/>
        </p:nvSpPr>
        <p:spPr>
          <a:xfrm flipH="1">
            <a:off x="5703969" y="2532092"/>
            <a:ext cx="3124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6:</a:t>
            </a:r>
            <a:r>
              <a:rPr lang="en-GB" sz="900" i="1" dirty="0"/>
              <a:t> Image after Canny detection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70CB8BF-B70A-A2FE-ED43-9EFD2F972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36" y="2701051"/>
            <a:ext cx="2155152" cy="22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52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186BEE-DB8C-40C9-B5B8-3EC6F4A739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99" y="1865313"/>
            <a:ext cx="4251918" cy="1885277"/>
          </a:xfrm>
        </p:spPr>
        <p:txBody>
          <a:bodyPr>
            <a:normAutofit fontScale="55000" lnSpcReduction="20000"/>
          </a:bodyPr>
          <a:lstStyle/>
          <a:p>
            <a:r>
              <a:rPr lang="en-GB" sz="2000" dirty="0"/>
              <a:t>Value detection using the circle radius:</a:t>
            </a:r>
          </a:p>
          <a:p>
            <a:endParaRPr lang="en-GB" sz="2000" dirty="0"/>
          </a:p>
          <a:p>
            <a:pPr lvl="1"/>
            <a:r>
              <a:rPr lang="en-GB" dirty="0"/>
              <a:t>Identify the coin with the highest diameter</a:t>
            </a:r>
          </a:p>
          <a:p>
            <a:pPr lvl="1"/>
            <a:r>
              <a:rPr lang="en-GB" dirty="0"/>
              <a:t>Use real life measurements to calculate the ratio between diameters of any given coin and the one with the highest diameter</a:t>
            </a:r>
          </a:p>
          <a:p>
            <a:pPr lvl="1"/>
            <a:r>
              <a:rPr lang="en-GB" dirty="0"/>
              <a:t>Compare the real life ratios with ratios computed using the processed image in order to the detect the coin value for each of the detected circles</a:t>
            </a:r>
          </a:p>
          <a:p>
            <a:pPr lvl="1"/>
            <a:r>
              <a:rPr lang="en-GB" dirty="0"/>
              <a:t>Finish by displaying the coin values on the original image</a:t>
            </a:r>
          </a:p>
          <a:p>
            <a:endParaRPr lang="en-GB" dirty="0"/>
          </a:p>
          <a:p>
            <a:r>
              <a:rPr lang="en-GB" sz="2000" dirty="0"/>
              <a:t>Displaying the total value of coins on the screen</a:t>
            </a:r>
          </a:p>
          <a:p>
            <a:endParaRPr lang="en-GB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33199CE-02D0-468B-A396-7DB91C416A35}"/>
              </a:ext>
            </a:extLst>
          </p:cNvPr>
          <p:cNvSpPr txBox="1"/>
          <p:nvPr/>
        </p:nvSpPr>
        <p:spPr>
          <a:xfrm flipH="1">
            <a:off x="5685458" y="2577119"/>
            <a:ext cx="3124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8:</a:t>
            </a:r>
            <a:r>
              <a:rPr lang="en-GB" sz="900" i="1" dirty="0"/>
              <a:t> Detecting the value of each coin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C766D90B-987E-38A6-39D5-90D400229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648000"/>
            <a:ext cx="7777569" cy="288000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2.Materials and Methodology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D16C3627-293B-9AA1-D968-4A7C006C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2.3. Value Estimation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30EC35B-DDD9-BA9B-702D-2C560EDF4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35"/>
          <a:stretch/>
        </p:blipFill>
        <p:spPr>
          <a:xfrm>
            <a:off x="6142215" y="395133"/>
            <a:ext cx="2211372" cy="2213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2F72CF-1155-13DA-7EDA-F0302214C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2"/>
          <a:stretch/>
        </p:blipFill>
        <p:spPr>
          <a:xfrm>
            <a:off x="6183295" y="2807952"/>
            <a:ext cx="2170292" cy="2146340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8988C9D4-E8BA-D01C-6142-CCC97FEC3D67}"/>
              </a:ext>
            </a:extLst>
          </p:cNvPr>
          <p:cNvSpPr txBox="1"/>
          <p:nvPr/>
        </p:nvSpPr>
        <p:spPr>
          <a:xfrm flipH="1">
            <a:off x="5685457" y="4912668"/>
            <a:ext cx="3124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/>
              <a:t>Figure 9:</a:t>
            </a:r>
            <a:r>
              <a:rPr lang="en-GB" sz="900" i="1" dirty="0"/>
              <a:t> Detecting the total value</a:t>
            </a:r>
          </a:p>
        </p:txBody>
      </p:sp>
    </p:spTree>
    <p:extLst>
      <p:ext uri="{BB962C8B-B14F-4D97-AF65-F5344CB8AC3E}">
        <p14:creationId xmlns:p14="http://schemas.microsoft.com/office/powerpoint/2010/main" val="200480406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eParis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eParis" id="{EF8FBC7E-9708-2544-A264-9C1C8D91FF35}" vid="{FD1299AF-D57F-8546-B8B7-5BFB6A7B1C7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UniversiteParis</Template>
  <TotalTime>1983</TotalTime>
  <Words>722</Words>
  <Application>Microsoft Office PowerPoint</Application>
  <PresentationFormat>Affichage à l'écran (16:9)</PresentationFormat>
  <Paragraphs>128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AppleSymbols</vt:lpstr>
      <vt:lpstr>Arial</vt:lpstr>
      <vt:lpstr>Calibri</vt:lpstr>
      <vt:lpstr>Lucida Sans</vt:lpstr>
      <vt:lpstr>Lucida Sans Normal</vt:lpstr>
      <vt:lpstr>Symbol</vt:lpstr>
      <vt:lpstr>UniversiteParis</vt:lpstr>
      <vt:lpstr>Image Processing  Automated Coin Detection to Estimate the Total Value of the Coins in an Image Using OpenCV </vt:lpstr>
      <vt:lpstr>Présentation PowerPoint</vt:lpstr>
      <vt:lpstr>Présentation PowerPoint</vt:lpstr>
      <vt:lpstr>Présentation PowerPoint</vt:lpstr>
      <vt:lpstr>2.1. Materials</vt:lpstr>
      <vt:lpstr>2.2. Image Processing</vt:lpstr>
      <vt:lpstr>2.2. Image Processing</vt:lpstr>
      <vt:lpstr>2.2. Image Processing</vt:lpstr>
      <vt:lpstr>2.3. Value Estimation</vt:lpstr>
      <vt:lpstr>3.1. Results</vt:lpstr>
      <vt:lpstr>3.2. Discussion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manideep kancherla</cp:lastModifiedBy>
  <cp:revision>14</cp:revision>
  <dcterms:created xsi:type="dcterms:W3CDTF">2019-12-17T08:05:31Z</dcterms:created>
  <dcterms:modified xsi:type="dcterms:W3CDTF">2022-05-12T04:01:37Z</dcterms:modified>
</cp:coreProperties>
</file>